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9"/>
  </p:notesMasterIdLst>
  <p:sldIdLst>
    <p:sldId id="281" r:id="rId4"/>
    <p:sldId id="257" r:id="rId5"/>
    <p:sldId id="259" r:id="rId6"/>
    <p:sldId id="260" r:id="rId7"/>
    <p:sldId id="263" r:id="rId8"/>
    <p:sldId id="265" r:id="rId10"/>
    <p:sldId id="292" r:id="rId11"/>
    <p:sldId id="273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282" r:id="rId21"/>
  </p:sldIdLst>
  <p:sldSz cx="12192000" cy="68580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40-stat" initials="1" lastIdx="0" clrIdx="0"/>
  <p:cmAuthor id="2" name="Олечка" initials="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ED8F4"/>
    <a:srgbClr val="C9D870"/>
    <a:srgbClr val="990099"/>
    <a:srgbClr val="CC3399"/>
    <a:srgbClr val="94C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0"/>
    <p:restoredTop sz="94660"/>
  </p:normalViewPr>
  <p:slideViewPr>
    <p:cSldViewPr snapToGrid="0">
      <p:cViewPr varScale="1">
        <p:scale>
          <a:sx n="108" d="100"/>
          <a:sy n="108" d="100"/>
        </p:scale>
        <p:origin x="101" y="2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39731908073"/>
          <c:y val="0.119568078426854"/>
          <c:w val="0.527380777258913"/>
          <c:h val="0.464742145057597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explosion val="0"/>
          <c:dPt>
            <c:idx val="0"/>
            <c:bubble3D val="0"/>
            <c:spPr>
              <a:gradFill>
                <a:gsLst>
                  <a:gs pos="0">
                    <a:srgbClr val="9ED569"/>
                  </a:gs>
                  <a:gs pos="100000">
                    <a:srgbClr val="91D549"/>
                  </a:gs>
                </a:gsLst>
                <a:lin ang="5400000"/>
              </a:gradFill>
              <a:ln>
                <a:noFill/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F08C56"/>
                  </a:gs>
                  <a:gs pos="100000">
                    <a:srgbClr val="F57A27"/>
                  </a:gs>
                </a:gsLst>
                <a:lin ang="5400000"/>
              </a:gra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07244942990565"/>
                  <c:y val="-0.086335597210595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strike="noStrike" spc="-1" dirty="0">
                        <a:latin typeface="Arial" panose="020B0604020202020204"/>
                      </a:rPr>
                      <a:t>287811</a:t>
                    </a:r>
                    <a:endParaRPr lang="en-US" sz="1600" b="0" strike="noStrike" spc="-1" dirty="0">
                      <a:latin typeface="Arial" panose="020B0604020202020204"/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940922992214"/>
                      <c:h val="0.1685385203514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24579900540754"/>
                  <c:y val="0.17527383425571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strike="noStrike" spc="-1" dirty="0">
                        <a:latin typeface="Arial" panose="020B0604020202020204"/>
                      </a:rPr>
                      <a:t>284893</a:t>
                    </a:r>
                    <a:endParaRPr lang="en-US" sz="1800" b="0" strike="noStrike" spc="-1" dirty="0">
                      <a:latin typeface="Arial" panose="020B0604020202020204"/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0402256469226"/>
                      <c:h val="0.134995825835087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spc="-1" baseline="0">
                    <a:solidFill>
                      <a:srgbClr val="000000"/>
                    </a:solidFill>
                    <a:latin typeface="Roboto"/>
                    <a:ea typeface="Roboto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categories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389208</c:v>
                </c:pt>
                <c:pt idx="1">
                  <c:v>421632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06969390178359"/>
          <c:y val="0.663023733431841"/>
          <c:w val="0.785613782041691"/>
          <c:h val="0.261053629264116"/>
        </c:manualLayout>
      </c:layout>
      <c:overlay val="0"/>
      <c:spPr>
        <a:noFill/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spc="-1" baseline="0">
              <a:solidFill>
                <a:srgbClr val="000000"/>
              </a:solidFill>
              <a:latin typeface="Roboto"/>
              <a:ea typeface="Roboto"/>
              <a:cs typeface="+mn-cs"/>
            </a:defRPr>
          </a:pPr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02649680004785"/>
          <c:y val="0.389245488676275"/>
          <c:w val="0.966744422513308"/>
          <c:h val="0.60397238706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00598121897242658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600"/>
                      <a:t>4683</a:t>
                    </a:r>
                    <a:endParaRPr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45531</c:v>
                </c:pt>
                <c:pt idx="1">
                  <c:v>7843</c:v>
                </c:pt>
                <c:pt idx="2">
                  <c:v>4683</c:v>
                </c:pt>
                <c:pt idx="3">
                  <c:v>3379</c:v>
                </c:pt>
                <c:pt idx="4">
                  <c:v>3679</c:v>
                </c:pt>
                <c:pt idx="5">
                  <c:v>2399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000598121897242658"/>
                  <c:y val="0.0072665617052198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600"/>
                      <a:t>4619</a:t>
                    </a:r>
                    <a:endParaRPr sz="16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11878700879239"/>
                      <c:h val="0.06879011747608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42206</c:v>
                </c:pt>
                <c:pt idx="1">
                  <c:v>6738</c:v>
                </c:pt>
                <c:pt idx="2">
                  <c:v>4619</c:v>
                </c:pt>
                <c:pt idx="3">
                  <c:v>3306</c:v>
                </c:pt>
                <c:pt idx="4">
                  <c:v>3461</c:v>
                </c:pt>
                <c:pt idx="5">
                  <c:v>2536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365255"/>
        <c:axId val="72620678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/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0" vertOverflow="ellipsis" vert="horz" wrap="square" lIns="38100" tIns="19050" rIns="38100" bIns="19050" anchor="ctr" anchorCtr="1"/>
                    <a:lstStyle/>
                    <a:p>
                      <a:pPr>
                        <a:defRPr lang="ru-RU"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3365255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26206789"/>
        <c:crosses val="autoZero"/>
        <c:auto val="1"/>
        <c:lblAlgn val="ctr"/>
        <c:lblOffset val="100"/>
        <c:noMultiLvlLbl val="0"/>
      </c:catAx>
      <c:valAx>
        <c:axId val="72620678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3365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468269633351277"/>
          <c:y val="0.53512171490856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spc="-1" baseline="0">
                <a:solidFill>
                  <a:srgbClr val="000000"/>
                </a:solidFill>
                <a:latin typeface="Roboto"/>
                <a:ea typeface="Roboto"/>
                <a:cs typeface="+mn-cs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Средний мед. персонал</a:t>
            </a:r>
            <a:endParaRPr lang="ru-RU" sz="1600" b="1" strike="noStrike" spc="-1">
              <a:solidFill>
                <a:srgbClr val="000000"/>
              </a:solidFill>
              <a:latin typeface="Roboto"/>
              <a:ea typeface="Roboto"/>
            </a:endParaRPr>
          </a:p>
        </c:rich>
      </c:tx>
      <c:layout>
        <c:manualLayout>
          <c:xMode val="edge"/>
          <c:yMode val="edge"/>
          <c:x val="0.145465190124633"/>
          <c:y val="0.0236469662016185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33718299798"/>
          <c:y val="0.146309314586995"/>
          <c:w val="0.59757113942136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33718299798"/>
          <c:y val="0.146309314586995"/>
          <c:w val="0.59757113942136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spc="-1" baseline="0">
                <a:solidFill>
                  <a:srgbClr val="000000"/>
                </a:solidFill>
                <a:latin typeface="Roboto"/>
                <a:ea typeface="Roboto"/>
                <a:cs typeface="+mn-cs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Прочие</a:t>
            </a:r>
            <a:endParaRPr lang="ru-RU" sz="1600" b="1" strike="noStrike" spc="-1">
              <a:solidFill>
                <a:srgbClr val="000000"/>
              </a:solidFill>
              <a:latin typeface="Roboto"/>
              <a:ea typeface="Roboto"/>
            </a:endParaRPr>
          </a:p>
        </c:rich>
      </c:tx>
      <c:layout>
        <c:manualLayout>
          <c:xMode val="edge"/>
          <c:yMode val="edge"/>
          <c:x val="0.308608167639005"/>
          <c:y val="0.0274604569420035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33718299798"/>
          <c:y val="0.146309314586995"/>
          <c:w val="0.59757113942136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3545966228893"/>
          <c:y val="0.03035878564857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ln w="57150">
              <a:noFill/>
            </a:ln>
            <a:sp3d contourW="57150"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57150">
                <a:noFill/>
              </a:ln>
              <a:effectLst/>
              <a:sp3d contourW="57150"/>
            </c:spPr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88.7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722594478692"/>
          <c:y val="0.03035878564857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Врачи</c:v>
                </c:pt>
              </c:strCache>
            </c:strRef>
          </c:tx>
          <c:spPr>
            <a:ln w="57150">
              <a:noFill/>
            </a:ln>
            <a:sp3d contourW="57150"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57150">
                <a:noFill/>
              </a:ln>
              <a:effectLst/>
              <a:sp3d contourW="57150"/>
            </c:spPr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90.7</c:v>
                </c:pt>
                <c:pt idx="1">
                  <c:v>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3545966228893"/>
          <c:y val="0.03035878564857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spPr>
            <a:ln w="57150">
              <a:noFill/>
            </a:ln>
            <a:sp3d contourW="57150"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57150">
                <a:noFill/>
              </a:ln>
              <a:effectLst/>
              <a:sp3d contourW="57150"/>
            </c:spPr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3545966228893"/>
          <c:y val="0.03035878564857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Прочие</c:v>
                </c:pt>
              </c:strCache>
            </c:strRef>
          </c:tx>
          <c:spPr>
            <a:ln w="57150">
              <a:noFill/>
            </a:ln>
            <a:sp3d contourW="57150"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57150">
                <a:noFill/>
              </a:ln>
              <a:effectLst/>
              <a:sp3d contourW="57150"/>
            </c:spPr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0.01905</cdr:x>
      <cdr:y>0.75206</cdr:y>
    </cdr:from>
    <cdr:to>
      <cdr:x>0.97178</cdr:x>
      <cdr:y>1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57590" y="2464561"/>
          <a:ext cx="2880370" cy="812519"/>
        </a:xfrm>
        <a:prstGeom xmlns:a="http://schemas.openxmlformats.org/drawingml/2006/main" prst="rect">
          <a:avLst/>
        </a:prstGeom>
        <a:noFill/>
        <a:ln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 xmlns:a="http://schemas.openxmlformats.org/drawingml/2006/main">
        <a:bodyPr vert="horz" wrap="none" lIns="90000" tIns="45000" rIns="90000" bIns="45000" anchor="ctr" anchorCtr="0">
          <a:norm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 algn="ctr">
            <a:lnSpc>
              <a:spcPct val="90000"/>
            </a:lnSpc>
          </a:pPr>
          <a:r>
            <a:rPr lang="ru-RU" sz="1800" b="0" strike="noStrike" spc="-1" dirty="0">
              <a:solidFill>
                <a:srgbClr val="000000"/>
              </a:solidFill>
              <a:latin typeface="Arial" panose="020B0604020202020204"/>
            </a:rPr>
            <a:t>Укомплектованность </a:t>
          </a:r>
          <a:endParaRPr lang="en-US" sz="1800" b="0" strike="noStrike" spc="-1" dirty="0">
            <a:solidFill>
              <a:srgbClr val="000000"/>
            </a:solidFill>
            <a:latin typeface="Arial" panose="020B0604020202020204"/>
          </a:endParaRPr>
        </a:p>
        <a:p>
          <a:pPr algn="ctr">
            <a:lnSpc>
              <a:spcPct val="90000"/>
            </a:lnSpc>
          </a:pPr>
          <a:r>
            <a:rPr lang="en-US" sz="1800" b="0" strike="noStrike" spc="-1" dirty="0">
              <a:solidFill>
                <a:srgbClr val="000000"/>
              </a:solidFill>
              <a:latin typeface="Arial" panose="020B0604020202020204"/>
            </a:rPr>
            <a:t>8</a:t>
          </a:r>
          <a:r>
            <a:rPr lang="ru-RU" spc="-1" dirty="0">
              <a:solidFill>
                <a:srgbClr val="000000"/>
              </a:solidFill>
              <a:latin typeface="Arial" panose="020B0604020202020204"/>
            </a:rPr>
            <a:t>8</a:t>
          </a:r>
          <a:r>
            <a:rPr lang="ru-RU" sz="1800" b="0" strike="noStrike" spc="-1" dirty="0">
              <a:solidFill>
                <a:srgbClr val="000000"/>
              </a:solidFill>
              <a:latin typeface="Arial" panose="020B0604020202020204"/>
            </a:rPr>
            <a:t>,7 %</a:t>
          </a:r>
          <a:endParaRPr lang="ru-RU" sz="1800" b="0" strike="noStrike" spc="-1" dirty="0">
            <a:latin typeface="Arial" panose="020B060402020202020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0.73852</cdr:y>
    </cdr:from>
    <cdr:to>
      <cdr:x>0.95273</cdr:x>
      <cdr:y>0.98646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0" y="2420191"/>
          <a:ext cx="2880370" cy="812519"/>
        </a:xfrm>
        <a:prstGeom xmlns:a="http://schemas.openxmlformats.org/drawingml/2006/main" prst="rect">
          <a:avLst/>
        </a:prstGeom>
        <a:noFill/>
        <a:ln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 xmlns:a="http://schemas.openxmlformats.org/drawingml/2006/main">
        <a:bodyPr vert="horz" wrap="none" lIns="90000" tIns="45000" rIns="90000" bIns="45000" anchor="ctr" anchorCtr="0">
          <a:norm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 algn="ctr">
            <a:lnSpc>
              <a:spcPct val="90000"/>
            </a:lnSpc>
          </a:pPr>
          <a:r>
            <a:rPr lang="ru-RU" sz="1800" b="0" strike="noStrike" spc="-1" dirty="0">
              <a:solidFill>
                <a:srgbClr val="000000"/>
              </a:solidFill>
              <a:latin typeface="Arial" panose="020B0604020202020204"/>
            </a:rPr>
            <a:t>Укомплектованность </a:t>
          </a:r>
          <a:endParaRPr lang="ru-RU" sz="1800" b="0" strike="noStrike" spc="-1" dirty="0">
            <a:latin typeface="Arial" panose="020B0604020202020204"/>
          </a:endParaRPr>
        </a:p>
        <a:p>
          <a:pPr algn="ctr">
            <a:lnSpc>
              <a:spcPct val="90000"/>
            </a:lnSpc>
          </a:pPr>
          <a:r>
            <a:rPr lang="en-US" sz="1800" b="0" strike="noStrike" spc="-1" dirty="0">
              <a:solidFill>
                <a:srgbClr val="000000"/>
              </a:solidFill>
              <a:latin typeface="Arial" panose="020B0604020202020204"/>
            </a:rPr>
            <a:t>99</a:t>
          </a:r>
          <a:r>
            <a:rPr lang="ru-RU" sz="1800" b="0" strike="noStrike" spc="-1" dirty="0">
              <a:solidFill>
                <a:srgbClr val="000000"/>
              </a:solidFill>
              <a:latin typeface="Arial" panose="020B0604020202020204"/>
            </a:rPr>
            <a:t> %</a:t>
          </a:r>
          <a:endParaRPr lang="ru-RU" sz="1800" b="0" strike="noStrike" spc="-1" dirty="0">
            <a:latin typeface="Arial" panose="020B060402020202020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A6B5A-54F6-4891-9177-2100E04AA9A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>
                <a:solidFill>
                  <a:srgbClr val="8B8B8B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 panose="020F0302020204030204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 panose="020F0502020204030204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>
                <a:solidFill>
                  <a:srgbClr val="8B8B8B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png"/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1.png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5.png"/><Relationship Id="rId7" Type="http://schemas.openxmlformats.org/officeDocument/2006/relationships/chart" Target="../charts/char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6977063" y="0"/>
            <a:ext cx="52149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CustomShape 1"/>
          <p:cNvSpPr/>
          <p:nvPr/>
        </p:nvSpPr>
        <p:spPr>
          <a:xfrm>
            <a:off x="6877050" y="1476375"/>
            <a:ext cx="5414963" cy="3109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Доклад о работе </a:t>
            </a:r>
            <a:endParaRPr kumimoji="0" lang="ru-RU" sz="36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ГБУЗ «ДГП № 140 ДЗМ» </a:t>
            </a:r>
            <a:endParaRPr kumimoji="0" lang="ru-RU" sz="36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в районе Митино</a:t>
            </a:r>
            <a:endParaRPr kumimoji="0" lang="ru-RU" sz="36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за 2021 год</a:t>
            </a:r>
            <a:endParaRPr kumimoji="0" lang="ru-RU" sz="36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7796213" y="4719638"/>
            <a:ext cx="4044950" cy="163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Докладчик</a:t>
            </a: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: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главный врач 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Чередникова Татьяна Александровна</a:t>
            </a:r>
            <a:endParaRPr kumimoji="0" lang="ru-RU" sz="2400" b="1" i="1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Roboto"/>
              <a:cs typeface="Calibri" panose="020F050202020403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450850"/>
            <a:ext cx="2589212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3" y="-274637"/>
            <a:ext cx="3027362" cy="740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263" y="3378200"/>
            <a:ext cx="2484437" cy="368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4" name="CustomShape 20"/>
          <p:cNvSpPr/>
          <p:nvPr/>
        </p:nvSpPr>
        <p:spPr>
          <a:xfrm>
            <a:off x="566420" y="2327910"/>
            <a:ext cx="2374900" cy="40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9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Больных </a:t>
            </a:r>
            <a:r>
              <a:rPr kumimoji="0" lang="en-US" alt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COVID-19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и</a:t>
            </a:r>
            <a:r>
              <a:rPr kumimoji="0" lang="en-US" alt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ru-RU" alt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лиц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находящихся с ними в контакте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</a:t>
            </a:r>
            <a:r>
              <a:rPr kumimoji="0" lang="ru-RU" alt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на протяжении 2021 года продолжают обслуживать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специализированные врачебно-сестринские бригады, обеспеченные спецаиально выделенным для этого транспортом.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3" name="Изображение 2" descr="6860950a-cbd8-471b-b6f8-46eb0287756d"/>
          <p:cNvPicPr>
            <a:picLocks noChangeAspect="1"/>
          </p:cNvPicPr>
          <p:nvPr/>
        </p:nvPicPr>
        <p:blipFill rotWithShape="1">
          <a:blip r:embed="rId1">
            <a:lum bright="12000" contrast="18000"/>
          </a:blip>
          <a:srcRect t="21133" r="18515"/>
          <a:stretch>
            <a:fillRect/>
          </a:stretch>
        </p:blipFill>
        <p:spPr>
          <a:xfrm>
            <a:off x="3986183" y="1564864"/>
            <a:ext cx="3669990" cy="30427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917" name="Изображение 6" descr="Covid-19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4710113"/>
            <a:ext cx="1760538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Изображение 7" descr="24790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4710113"/>
            <a:ext cx="1801812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5073" y="1546155"/>
            <a:ext cx="3593735" cy="45466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5024438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1008063" y="182563"/>
            <a:ext cx="3721100" cy="728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COVID-19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Picture 220" descr="https://teletype.in/files/1c/82/1c82b2b4-87e9-4c6b-ac5a-001b5f3932b1.png"/>
          <p:cNvPicPr>
            <a:picLocks noChangeAspect="1" noChangeArrowheads="1"/>
          </p:cNvPicPr>
          <p:nvPr/>
        </p:nvPicPr>
        <p:blipFill rotWithShape="1">
          <a:blip r:embed="rId5" cstate="print"/>
          <a:srcRect l="23996" r="23145"/>
          <a:stretch>
            <a:fillRect/>
          </a:stretch>
        </p:blipFill>
        <p:spPr bwMode="auto">
          <a:xfrm>
            <a:off x="296592" y="911132"/>
            <a:ext cx="1093655" cy="1086266"/>
          </a:xfrm>
          <a:prstGeom prst="ellipse">
            <a:avLst/>
          </a:prstGeom>
          <a:noFill/>
        </p:spPr>
      </p:pic>
      <p:sp>
        <p:nvSpPr>
          <p:cNvPr id="14" name="Знак запрета 3"/>
          <p:cNvSpPr/>
          <p:nvPr/>
        </p:nvSpPr>
        <p:spPr>
          <a:xfrm>
            <a:off x="73025" y="660400"/>
            <a:ext cx="1541463" cy="1541463"/>
          </a:xfrm>
          <a:prstGeom prst="noSmoking">
            <a:avLst>
              <a:gd name="adj" fmla="val 992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24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38" y="3783013"/>
            <a:ext cx="1625600" cy="293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-1397000" y="214313"/>
            <a:ext cx="10799763" cy="541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algn="ctr"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sp>
        <p:nvSpPr>
          <p:cNvPr id="39941" name="Текстовое поле 1"/>
          <p:cNvSpPr txBox="1"/>
          <p:nvPr/>
        </p:nvSpPr>
        <p:spPr>
          <a:xfrm>
            <a:off x="744538" y="1225550"/>
            <a:ext cx="5086350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r>
              <a:rPr lang="en-US" altLang="ru-RU"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8</a:t>
            </a:r>
            <a:r>
              <a:rPr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февраля</a:t>
            </a:r>
            <a:r>
              <a:rPr lang="ru-RU"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2022 года</a:t>
            </a:r>
            <a:r>
              <a:rPr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в филиале № </a:t>
            </a:r>
            <a:r>
              <a:rPr lang="en-US" altLang="ru-RU"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</a:t>
            </a:r>
            <a:r>
              <a:rPr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детской городской поликлиники № 140</a:t>
            </a:r>
            <a:r>
              <a:rPr lang="en-US" altLang="ru-RU"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(</a:t>
            </a:r>
            <a:r>
              <a:rPr lang="ru-RU" altLang="en-US"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Ангелов переулок д. 9 корп. 1)</a:t>
            </a:r>
            <a:r>
              <a:rPr sz="2000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sz="2000" b="1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нач</a:t>
            </a:r>
            <a:r>
              <a:rPr lang="ru-RU" sz="2000" b="1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ался </a:t>
            </a:r>
            <a:r>
              <a:rPr sz="2000" b="1" dirty="0">
                <a:solidFill>
                  <a:srgbClr val="333333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капитальный ремонт.</a:t>
            </a:r>
            <a:endParaRPr sz="2000" b="1" dirty="0">
              <a:solidFill>
                <a:srgbClr val="333333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 eaLnBrk="1" hangingPunct="1">
              <a:buNone/>
            </a:pPr>
            <a:r>
              <a:rPr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В результате ремонта появится возможность организовать детскую поликлинику по современным стандартам, которые уже были реализованы в ходе капитального ремонта филиала № 1 ДГП 140.</a:t>
            </a:r>
            <a:endParaRPr sz="20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just" eaLnBrk="1" hangingPunct="1">
              <a:buNone/>
            </a:pPr>
            <a:r>
              <a:rPr sz="2000" dirty="0">
                <a:latin typeface="Calibri" panose="020F0502020204030204" charset="0"/>
                <a:cs typeface="Calibri" panose="020F0502020204030204" charset="0"/>
                <a:sym typeface="+mn-ea"/>
              </a:rPr>
              <a:t>Будет полностью переработан как внешний облик поликлиники, так и зонирование внутри здания. В частности,наиболее посещаемые кабинеты будут размещены на нижних этажах, а административные – на верхних. Размещение врачей будет организовываться так, чтобы ликвидировать очереди.</a:t>
            </a:r>
            <a:endParaRPr sz="2000" dirty="0">
              <a:latin typeface="Calibri" panose="020F0502020204030204" charset="0"/>
              <a:cs typeface="Calibri" panose="020F0502020204030204" charset="0"/>
            </a:endParaRPr>
          </a:p>
          <a:p>
            <a:pPr algn="just" eaLnBrk="1" hangingPunct="1">
              <a:buNone/>
            </a:pPr>
            <a:endParaRPr lang="ru-RU" altLang="en-US" sz="2000" dirty="0"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39942" name="Изображение 3" descr="1 - 0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13" y="1230313"/>
            <a:ext cx="5211762" cy="521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95425"/>
            <a:ext cx="2284413" cy="558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013" y="4049713"/>
            <a:ext cx="2049462" cy="2713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62" name="Изображение 7" descr="1 - 0042"/>
          <p:cNvPicPr>
            <a:picLocks noChangeAspect="1"/>
          </p:cNvPicPr>
          <p:nvPr/>
        </p:nvPicPr>
        <p:blipFill>
          <a:blip r:embed="rId2"/>
          <a:srcRect l="14874"/>
          <a:stretch>
            <a:fillRect/>
          </a:stretch>
        </p:blipFill>
        <p:spPr>
          <a:xfrm>
            <a:off x="6324600" y="0"/>
            <a:ext cx="5867400" cy="6891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0964" name="Изображение 6" descr="Фаса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8" y="1847850"/>
            <a:ext cx="5216525" cy="372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28638" y="5754688"/>
            <a:ext cx="1262063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сейчас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" y="1765300"/>
            <a:ext cx="5467350" cy="3971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1112838" y="225425"/>
            <a:ext cx="7059613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0969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42888"/>
            <a:ext cx="554037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1987" name="Изображение 3" descr="1 - 0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863600"/>
            <a:ext cx="5176838" cy="551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Изображение 4" descr="f70927a5-a56b-4f46-ba90-fff46d0bc21f"/>
          <p:cNvPicPr>
            <a:picLocks noChangeAspect="1"/>
          </p:cNvPicPr>
          <p:nvPr/>
        </p:nvPicPr>
        <p:blipFill>
          <a:blip r:embed="rId3"/>
          <a:srcRect b="3374"/>
          <a:stretch>
            <a:fillRect/>
          </a:stretch>
        </p:blipFill>
        <p:spPr>
          <a:xfrm>
            <a:off x="1087438" y="1460500"/>
            <a:ext cx="5175250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112838" y="225425"/>
            <a:ext cx="7059613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5314950"/>
            <a:ext cx="1262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сейчас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325563"/>
            <a:ext cx="5373688" cy="3971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93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42888"/>
            <a:ext cx="554037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3011" name="Изображение 2" descr="1 - 0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5675"/>
            <a:ext cx="5878513" cy="550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Изображение 4" descr="2524901c-2080-412b-9b15-9d050c65535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606550"/>
            <a:ext cx="5070475" cy="345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90600" y="5314950"/>
            <a:ext cx="1262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сейчас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1325563"/>
            <a:ext cx="5373688" cy="3971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1112838" y="225425"/>
            <a:ext cx="7059613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3017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42888"/>
            <a:ext cx="554037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4035" name="Изображение 3" descr="1 - 0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25" y="1150938"/>
            <a:ext cx="5373688" cy="534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Изображение 5" descr="e98b8e85-f5f0-44d4-b291-3f00fc491654"/>
          <p:cNvPicPr>
            <a:picLocks noChangeAspect="1"/>
          </p:cNvPicPr>
          <p:nvPr/>
        </p:nvPicPr>
        <p:blipFill>
          <a:blip r:embed="rId3"/>
          <a:srcRect t="8836" b="18301"/>
          <a:stretch>
            <a:fillRect/>
          </a:stretch>
        </p:blipFill>
        <p:spPr>
          <a:xfrm>
            <a:off x="1087438" y="1479550"/>
            <a:ext cx="3937000" cy="3824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90600" y="5395913"/>
            <a:ext cx="1262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сейчас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1406525"/>
            <a:ext cx="4137025" cy="3971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1112838" y="225425"/>
            <a:ext cx="7059613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4041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42888"/>
            <a:ext cx="554037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5059" name="Изображение 4" descr="1 - 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38" y="1071563"/>
            <a:ext cx="5337175" cy="532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Изображение 5" descr="95b0a169-4a38-448c-9bff-b066b4d2e4f8"/>
          <p:cNvPicPr>
            <a:picLocks noChangeAspect="1"/>
          </p:cNvPicPr>
          <p:nvPr/>
        </p:nvPicPr>
        <p:blipFill>
          <a:blip r:embed="rId3"/>
          <a:srcRect b="36877"/>
          <a:stretch>
            <a:fillRect/>
          </a:stretch>
        </p:blipFill>
        <p:spPr>
          <a:xfrm>
            <a:off x="1131888" y="1533525"/>
            <a:ext cx="3798887" cy="368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90600" y="5395913"/>
            <a:ext cx="1262063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сейчас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1406525"/>
            <a:ext cx="4137025" cy="3971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8172450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1112838" y="225425"/>
            <a:ext cx="7059613" cy="539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lang="ru-RU" altLang="en-US" sz="3000" b="1" dirty="0">
                <a:solidFill>
                  <a:srgbClr val="385723"/>
                </a:solidFill>
                <a:latin typeface="Roboto" pitchFamily="2" charset="0"/>
                <a:cs typeface="Roboto" pitchFamily="2" charset="0"/>
              </a:rPr>
              <a:t>Капитальный ремонт филиала № 2</a:t>
            </a:r>
            <a:endParaRPr lang="ru-RU" altLang="en-US" sz="3000" b="1" dirty="0">
              <a:solidFill>
                <a:srgbClr val="38572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5065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242888"/>
            <a:ext cx="554037" cy="48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6" name="CustomShape 1"/>
          <p:cNvSpPr/>
          <p:nvPr/>
        </p:nvSpPr>
        <p:spPr>
          <a:xfrm>
            <a:off x="1978025" y="4972050"/>
            <a:ext cx="9013825" cy="1355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-1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Спасибо за внимание!</a:t>
            </a:r>
            <a:endParaRPr kumimoji="0" lang="ru-RU" sz="6600" b="1" i="0" u="none" strike="noStrike" kern="1200" cap="none" spc="-1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charset="0"/>
              <a:ea typeface="Roboto"/>
              <a:cs typeface="Calibri" panose="020F050202020403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863" y="4186238"/>
            <a:ext cx="1755775" cy="785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" name="Прямоугольник 33"/>
          <p:cNvSpPr/>
          <p:nvPr/>
        </p:nvSpPr>
        <p:spPr>
          <a:xfrm>
            <a:off x="796925" y="1155700"/>
            <a:ext cx="10699750" cy="240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925" y="3800475"/>
            <a:ext cx="10699750" cy="269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с одним усеченным и одним скругленным углом 7"/>
          <p:cNvSpPr/>
          <p:nvPr/>
        </p:nvSpPr>
        <p:spPr>
          <a:xfrm flipH="1" flipV="1">
            <a:off x="-76200" y="3175"/>
            <a:ext cx="10054590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1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38" y="4059238"/>
            <a:ext cx="2082800" cy="211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TextShape 3"/>
          <p:cNvSpPr txBox="1"/>
          <p:nvPr/>
        </p:nvSpPr>
        <p:spPr>
          <a:xfrm>
            <a:off x="404813" y="347663"/>
            <a:ext cx="10515600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29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Основные показатели работы в районе Митино</a:t>
            </a:r>
            <a:endParaRPr sz="29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2932430" y="1532255"/>
            <a:ext cx="1670685" cy="442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p>
            <a:pPr algn="ctr" eaLnBrk="1" hangingPunct="1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6EAA2E"/>
                </a:solidFill>
                <a:latin typeface="Roboto" pitchFamily="2" charset="0"/>
                <a:cs typeface="Roboto" pitchFamily="2" charset="0"/>
              </a:rPr>
              <a:t>Плановая</a:t>
            </a:r>
            <a:endParaRPr lang="ru-RU" sz="2000" b="1" dirty="0">
              <a:solidFill>
                <a:srgbClr val="6EAA2E"/>
              </a:solidFill>
              <a:latin typeface="Roboto" pitchFamily="2" charset="0"/>
              <a:cs typeface="Roboto" pitchFamily="2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000" b="1" dirty="0">
                <a:solidFill>
                  <a:srgbClr val="6EAA2E"/>
                </a:solidFill>
                <a:latin typeface="Roboto" pitchFamily="2" charset="0"/>
                <a:cs typeface="Roboto" pitchFamily="2" charset="0"/>
              </a:rPr>
              <a:t>м</a:t>
            </a:r>
            <a:r>
              <a:rPr sz="2000" b="1" dirty="0">
                <a:solidFill>
                  <a:srgbClr val="6EAA2E"/>
                </a:solidFill>
                <a:latin typeface="Roboto" pitchFamily="2" charset="0"/>
                <a:cs typeface="Roboto" pitchFamily="2" charset="0"/>
              </a:rPr>
              <a:t>ощность</a:t>
            </a:r>
            <a:endParaRPr sz="2000" b="1" dirty="0">
              <a:solidFill>
                <a:srgbClr val="6EAA2E"/>
              </a:solidFill>
              <a:latin typeface="Arial" panose="020B0604020202020204" pitchFamily="34" charset="0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3009900" y="2133600"/>
            <a:ext cx="1638300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lang="ru-RU" sz="36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640</a:t>
            </a:r>
            <a:r>
              <a:rPr sz="36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 </a:t>
            </a:r>
            <a:endParaRPr sz="3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Посещений в смену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7727950" y="2255838"/>
            <a:ext cx="2370138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36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45 335 </a:t>
            </a: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человек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7297738" y="1911350"/>
            <a:ext cx="4210050" cy="427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p>
            <a:pPr algn="ctr" eaLnBrk="1" hangingPunct="1">
              <a:lnSpc>
                <a:spcPct val="90000"/>
              </a:lnSpc>
              <a:buNone/>
            </a:pPr>
            <a:r>
              <a:rPr sz="2000" b="1" dirty="0">
                <a:solidFill>
                  <a:srgbClr val="6EAA2E"/>
                </a:solidFill>
                <a:latin typeface="Roboto" pitchFamily="2" charset="0"/>
                <a:cs typeface="Roboto" pitchFamily="2" charset="0"/>
              </a:rPr>
              <a:t>Прикрепленное население</a:t>
            </a:r>
            <a:endParaRPr sz="2000" b="1" dirty="0">
              <a:solidFill>
                <a:srgbClr val="6EAA2E"/>
              </a:solidFill>
              <a:latin typeface="Arial" panose="020B0604020202020204" pitchFamily="34" charset="0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796925" y="3468688"/>
            <a:ext cx="10699750" cy="51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p>
            <a:pPr algn="ctr" eaLnBrk="1" hangingPunct="1">
              <a:lnSpc>
                <a:spcPct val="90000"/>
              </a:lnSpc>
              <a:buNone/>
            </a:pPr>
            <a:r>
              <a:rPr sz="2000" dirty="0">
                <a:latin typeface="Roboto" pitchFamily="2" charset="0"/>
                <a:cs typeface="Roboto" pitchFamily="2" charset="0"/>
              </a:rPr>
              <a:t>Численность прикрепленного населения</a:t>
            </a:r>
            <a:endParaRPr sz="2000" dirty="0">
              <a:latin typeface="Arial" panose="020B0604020202020204" pitchFamily="34" charset="0"/>
            </a:endParaRPr>
          </a:p>
        </p:txBody>
      </p:sp>
      <p:pic>
        <p:nvPicPr>
          <p:cNvPr id="29708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3" y="1631950"/>
            <a:ext cx="1638300" cy="130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438" y="2579688"/>
            <a:ext cx="2416175" cy="433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Заголовок 1"/>
          <p:cNvSpPr txBox="1"/>
          <p:nvPr/>
        </p:nvSpPr>
        <p:spPr>
          <a:xfrm>
            <a:off x="9266238" y="4694238"/>
            <a:ext cx="1790700" cy="717550"/>
          </a:xfrm>
          <a:prstGeom prst="rect">
            <a:avLst/>
          </a:prstGeom>
          <a:noFill/>
        </p:spPr>
        <p:txBody>
          <a:bodyPr vert="horz" lIns="96012" tIns="48006" rIns="96012" bIns="4800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23 424 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мальчика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21" name="Заголовок 1"/>
          <p:cNvSpPr txBox="1"/>
          <p:nvPr/>
        </p:nvSpPr>
        <p:spPr>
          <a:xfrm>
            <a:off x="5873750" y="4710113"/>
            <a:ext cx="1789113" cy="719138"/>
          </a:xfrm>
          <a:prstGeom prst="rect">
            <a:avLst/>
          </a:prstGeom>
          <a:noFill/>
        </p:spPr>
        <p:txBody>
          <a:bodyPr vert="horz" lIns="96012" tIns="48006" rIns="96012" bIns="48006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6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21 911</a:t>
            </a:r>
            <a:endParaRPr kumimoji="0" lang="ru-RU" sz="2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девочек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grpSp>
        <p:nvGrpSpPr>
          <p:cNvPr id="29712" name="Группа 7"/>
          <p:cNvGrpSpPr/>
          <p:nvPr/>
        </p:nvGrpSpPr>
        <p:grpSpPr>
          <a:xfrm>
            <a:off x="1146175" y="4217988"/>
            <a:ext cx="5027613" cy="1681162"/>
            <a:chOff x="796669" y="4264581"/>
            <a:chExt cx="5027681" cy="1680079"/>
          </a:xfrm>
        </p:grpSpPr>
        <p:sp>
          <p:nvSpPr>
            <p:cNvPr id="16" name="Заголовок 1"/>
            <p:cNvSpPr txBox="1"/>
            <p:nvPr/>
          </p:nvSpPr>
          <p:spPr>
            <a:xfrm>
              <a:off x="796669" y="4264581"/>
              <a:ext cx="4461824" cy="16800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6012" tIns="48006" rIns="96012" bIns="48006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Заголовок 1"/>
            <p:cNvSpPr txBox="1"/>
            <p:nvPr/>
          </p:nvSpPr>
          <p:spPr>
            <a:xfrm>
              <a:off x="2230782" y="4334628"/>
              <a:ext cx="3593568" cy="809503"/>
            </a:xfrm>
            <a:prstGeom prst="rect">
              <a:avLst/>
            </a:prstGeom>
            <a:noFill/>
          </p:spPr>
          <p:txBody>
            <a:bodyPr vert="horz" lIns="96012" tIns="48006" rIns="96012" bIns="48006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2800" b="1" i="0" u="none" strike="noStrike" kern="1200" cap="sm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42 598 </a:t>
              </a:r>
              <a:r>
                <a:rPr kumimoji="0" lang="ru-RU" sz="1800" b="1" i="0" u="none" strike="noStrike" kern="1200" cap="sm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человек</a:t>
              </a:r>
              <a:endParaRPr kumimoji="0" lang="ru-RU" sz="18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0877" y="4554713"/>
              <a:ext cx="11001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kern="1200" cap="small" spc="0" normalizeH="0" baseline="0" noProof="0" dirty="0">
                  <a:latin typeface="+mn-lt"/>
                  <a:ea typeface="+mn-ea"/>
                  <a:cs typeface="+mn-cs"/>
                </a:rPr>
                <a:t>2020г.</a:t>
              </a:r>
              <a:endParaRPr kumimoji="0" lang="ru-RU" b="1" kern="1200" cap="small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20877" y="5337138"/>
              <a:ext cx="11001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kern="1200" cap="small" spc="0" normalizeH="0" baseline="0" noProof="0" dirty="0">
                  <a:latin typeface="+mn-lt"/>
                  <a:ea typeface="+mn-ea"/>
                  <a:cs typeface="+mn-cs"/>
                </a:rPr>
                <a:t>2021г.</a:t>
              </a:r>
              <a:endParaRPr kumimoji="0" lang="ru-RU" b="1" kern="1200" cap="small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Заголовок 1"/>
            <p:cNvSpPr txBox="1"/>
            <p:nvPr/>
          </p:nvSpPr>
          <p:spPr>
            <a:xfrm>
              <a:off x="2230782" y="5088772"/>
              <a:ext cx="2983479" cy="809503"/>
            </a:xfrm>
            <a:prstGeom prst="rect">
              <a:avLst/>
            </a:prstGeom>
            <a:noFill/>
          </p:spPr>
          <p:txBody>
            <a:bodyPr vert="horz" lIns="96012" tIns="48006" rIns="96012" bIns="48006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3200" b="1" i="0" u="none" strike="noStrike" kern="1200" cap="sm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45 335 </a:t>
              </a:r>
              <a:r>
                <a:rPr kumimoji="0" lang="ru-RU" sz="2000" b="1" i="0" u="none" strike="noStrike" kern="1200" cap="sm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человек</a:t>
              </a:r>
              <a:endParaRPr kumimoji="0" lang="ru-RU" sz="20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9713" name="Picture 2" descr="https://www.culture.ru/storage/images/1965de0c61e039d48e5962f88edb2a67/cb092e51b5ac46f8cce688185ab74370.jpg"/>
          <p:cNvPicPr>
            <a:picLocks noChangeAspect="1"/>
          </p:cNvPicPr>
          <p:nvPr/>
        </p:nvPicPr>
        <p:blipFill>
          <a:blip r:embed="rId5"/>
          <a:srcRect t="25150" r="39407" b="24420"/>
          <a:stretch>
            <a:fillRect/>
          </a:stretch>
        </p:blipFill>
        <p:spPr>
          <a:xfrm>
            <a:off x="5307013" y="1903413"/>
            <a:ext cx="1933575" cy="114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525463" y="1395413"/>
            <a:ext cx="3697288" cy="4806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8" name="Диаграмма 25"/>
          <p:cNvGraphicFramePr/>
          <p:nvPr/>
        </p:nvGraphicFramePr>
        <p:xfrm>
          <a:off x="707009" y="2464046"/>
          <a:ext cx="3120273" cy="354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9" name="CustomShape 4"/>
          <p:cNvSpPr/>
          <p:nvPr/>
        </p:nvSpPr>
        <p:spPr>
          <a:xfrm>
            <a:off x="1292225" y="1647825"/>
            <a:ext cx="2146300" cy="996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4400" b="1" dirty="0">
                <a:solidFill>
                  <a:srgbClr val="000000"/>
                </a:solidFill>
                <a:latin typeface="Calibri" panose="020F0502020204030204" charset="0"/>
                <a:cs typeface="Roboto" pitchFamily="2" charset="0"/>
              </a:rPr>
              <a:t>572 704</a:t>
            </a:r>
            <a:endParaRPr sz="4400" b="1" dirty="0">
              <a:latin typeface="Calibri" panose="020F0502020204030204" charset="0"/>
              <a:cs typeface="Calibri" panose="020F050202020403020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4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посещений в 2021 году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127" name="CustomShape 10"/>
          <p:cNvSpPr/>
          <p:nvPr/>
        </p:nvSpPr>
        <p:spPr>
          <a:xfrm>
            <a:off x="8851900" y="6286500"/>
            <a:ext cx="3849688" cy="246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p>
            <a:pPr eaLnBrk="1" hangingPunct="1">
              <a:buNone/>
            </a:pPr>
            <a:r>
              <a:rPr sz="1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* МО оказывает ОНСП детскому населению</a:t>
            </a:r>
            <a:endParaRPr sz="1000" dirty="0">
              <a:latin typeface="Arial" panose="020B0604020202020204" pitchFamily="34" charset="0"/>
            </a:endParaRPr>
          </a:p>
        </p:txBody>
      </p:sp>
      <p:graphicFrame>
        <p:nvGraphicFramePr>
          <p:cNvPr id="30726" name="Диаграмма 16"/>
          <p:cNvGraphicFramePr/>
          <p:nvPr/>
        </p:nvGraphicFramePr>
        <p:xfrm>
          <a:off x="8132763" y="1344613"/>
          <a:ext cx="3798887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803650" imgH="4913630" progId="Excel.Chart.8">
                  <p:embed/>
                </p:oleObj>
              </mc:Choice>
              <mc:Fallback>
                <p:oleObj name="" r:id="rId3" imgW="3803650" imgH="4913630" progId="Excel.Char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2763" y="1344613"/>
                        <a:ext cx="3798887" cy="490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Диаграмма 17"/>
          <p:cNvGraphicFramePr/>
          <p:nvPr/>
        </p:nvGraphicFramePr>
        <p:xfrm>
          <a:off x="4245134" y="1311275"/>
          <a:ext cx="3865245" cy="497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3876675" imgH="4981575" progId="Excel.Chart.8">
                  <p:embed/>
                </p:oleObj>
              </mc:Choice>
              <mc:Fallback>
                <p:oleObj name="" r:id="rId5" imgW="3876675" imgH="4981575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5134" y="1311275"/>
                        <a:ext cx="3865245" cy="49764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9575800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361950" y="325438"/>
            <a:ext cx="8666163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Посещения поликлиники в 202</a:t>
            </a:r>
            <a:r>
              <a:rPr lang="en-US" altLang="ru-RU" sz="25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1</a:t>
            </a:r>
            <a:r>
              <a:rPr sz="25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 году в районе Митино </a:t>
            </a:r>
            <a:endParaRPr sz="25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pic>
        <p:nvPicPr>
          <p:cNvPr id="30730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00638"/>
            <a:ext cx="1644650" cy="172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619125" y="1328420"/>
            <a:ext cx="11187113" cy="503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7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8" y="1930400"/>
            <a:ext cx="70167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2027238"/>
            <a:ext cx="661988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711325" y="4457700"/>
            <a:ext cx="4494213" cy="257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p>
            <a:pPr marL="71755" eaLnBrk="1" hangingPunct="1">
              <a:buNone/>
            </a:pPr>
            <a:r>
              <a:rPr sz="11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Итоги диспансеризации 1, 2, 3, 4, 5 групп здоровья</a:t>
            </a:r>
            <a:endParaRPr sz="1100" dirty="0">
              <a:latin typeface="Arial" panose="020B0604020202020204" pitchFamily="34" charset="0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1622425" y="1801813"/>
            <a:ext cx="1784350" cy="455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p>
            <a:pPr marL="71755" eaLnBrk="1" hangingPunct="1"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Прошли </a:t>
            </a:r>
            <a:endParaRPr sz="1200" dirty="0">
              <a:latin typeface="Arial" panose="020B0604020202020204" pitchFamily="34" charset="0"/>
            </a:endParaRPr>
          </a:p>
          <a:p>
            <a:pPr marL="71755" eaLnBrk="1" hangingPunct="1"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диспансеризацию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3413125" y="1770380"/>
            <a:ext cx="2668270" cy="546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27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170   </a:t>
            </a: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чел., из них:</a:t>
            </a:r>
            <a:endParaRPr sz="1200" dirty="0">
              <a:latin typeface="Arial" panose="020B0604020202020204" pitchFamily="34" charset="0"/>
            </a:endParaRPr>
          </a:p>
        </p:txBody>
      </p:sp>
      <p:graphicFrame>
        <p:nvGraphicFramePr>
          <p:cNvPr id="140" name="Table 8"/>
          <p:cNvGraphicFramePr/>
          <p:nvPr/>
        </p:nvGraphicFramePr>
        <p:xfrm>
          <a:off x="1770063" y="4840288"/>
          <a:ext cx="4877640" cy="1098550"/>
        </p:xfrm>
        <a:graphic>
          <a:graphicData uri="http://schemas.openxmlformats.org/drawingml/2006/table">
            <a:tbl>
              <a:tblPr/>
              <a:tblGrid>
                <a:gridCol w="701280"/>
                <a:gridCol w="792000"/>
                <a:gridCol w="1008000"/>
                <a:gridCol w="864000"/>
                <a:gridCol w="792000"/>
                <a:gridCol w="720360"/>
              </a:tblGrid>
              <a:tr h="366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II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III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IV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V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чел.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90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%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1,2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52,9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29,4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0,6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15,9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с одним усеченным и одним скругленным углом 7"/>
          <p:cNvSpPr/>
          <p:nvPr/>
        </p:nvSpPr>
        <p:spPr>
          <a:xfrm flipH="1" flipV="1">
            <a:off x="0" y="-9525"/>
            <a:ext cx="9575800" cy="1052513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Shape 3"/>
          <p:cNvSpPr txBox="1"/>
          <p:nvPr/>
        </p:nvSpPr>
        <p:spPr>
          <a:xfrm>
            <a:off x="619125" y="265113"/>
            <a:ext cx="8666163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29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Дети-сироты, опекаемые (район Митино)</a:t>
            </a:r>
            <a:endParaRPr sz="29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pic>
        <p:nvPicPr>
          <p:cNvPr id="3178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3" y="1784350"/>
            <a:ext cx="3824287" cy="433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23085" y="2779395"/>
            <a:ext cx="1976120" cy="939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799205" y="2779395"/>
            <a:ext cx="2467610" cy="939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694940" y="3139440"/>
            <a:ext cx="57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79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747895" y="3139440"/>
            <a:ext cx="57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91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27250" y="3729990"/>
            <a:ext cx="37223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400"/>
              <a:t>мужчины			женщины</a:t>
            </a:r>
            <a:endParaRPr lang="ru-RU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9" name="CustomShape 5"/>
          <p:cNvSpPr/>
          <p:nvPr/>
        </p:nvSpPr>
        <p:spPr>
          <a:xfrm>
            <a:off x="911225" y="1216025"/>
            <a:ext cx="10801350" cy="5184775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10"/>
          <p:cNvSpPr/>
          <p:nvPr/>
        </p:nvSpPr>
        <p:spPr>
          <a:xfrm>
            <a:off x="10004425" y="1774825"/>
            <a:ext cx="1520825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1116013" y="1774825"/>
            <a:ext cx="1536700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2916238" y="1774825"/>
            <a:ext cx="1520825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8"/>
          <p:cNvSpPr/>
          <p:nvPr/>
        </p:nvSpPr>
        <p:spPr>
          <a:xfrm>
            <a:off x="4716463" y="1774825"/>
            <a:ext cx="1520825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9"/>
          <p:cNvSpPr/>
          <p:nvPr/>
        </p:nvSpPr>
        <p:spPr>
          <a:xfrm>
            <a:off x="6516688" y="1774825"/>
            <a:ext cx="1520825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10"/>
          <p:cNvSpPr/>
          <p:nvPr/>
        </p:nvSpPr>
        <p:spPr>
          <a:xfrm>
            <a:off x="8248650" y="1774825"/>
            <a:ext cx="1520825" cy="441801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11"/>
          <p:cNvSpPr/>
          <p:nvPr/>
        </p:nvSpPr>
        <p:spPr>
          <a:xfrm>
            <a:off x="2903538" y="2287588"/>
            <a:ext cx="1766888" cy="755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глаза и его придаточного аппарата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86" name="CustomShape 12"/>
          <p:cNvSpPr/>
          <p:nvPr/>
        </p:nvSpPr>
        <p:spPr>
          <a:xfrm>
            <a:off x="1303338" y="2282825"/>
            <a:ext cx="1362075" cy="755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органов дыхания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87" name="CustomShape 13"/>
          <p:cNvSpPr/>
          <p:nvPr/>
        </p:nvSpPr>
        <p:spPr>
          <a:xfrm>
            <a:off x="6638925" y="2279650"/>
            <a:ext cx="1265238" cy="757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органов пищеварения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4791075" y="2287588"/>
            <a:ext cx="1227138" cy="755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костно-мышечной системы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89" name="CustomShape 15"/>
          <p:cNvSpPr/>
          <p:nvPr/>
        </p:nvSpPr>
        <p:spPr>
          <a:xfrm>
            <a:off x="10063163" y="2290763"/>
            <a:ext cx="1439863" cy="755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мочеполовой системы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190" name="CustomShape 16"/>
          <p:cNvSpPr/>
          <p:nvPr/>
        </p:nvSpPr>
        <p:spPr>
          <a:xfrm>
            <a:off x="3243263" y="132873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7"/>
          <p:cNvSpPr/>
          <p:nvPr/>
        </p:nvSpPr>
        <p:spPr>
          <a:xfrm>
            <a:off x="1425575" y="1331913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8"/>
          <p:cNvSpPr/>
          <p:nvPr/>
        </p:nvSpPr>
        <p:spPr>
          <a:xfrm>
            <a:off x="6761163" y="1330325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19"/>
          <p:cNvSpPr/>
          <p:nvPr/>
        </p:nvSpPr>
        <p:spPr>
          <a:xfrm>
            <a:off x="4913313" y="1344613"/>
            <a:ext cx="885825" cy="884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86" name="Рисунок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495425"/>
            <a:ext cx="490538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7" name="Рисунок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50" y="1476375"/>
            <a:ext cx="561975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Рисунок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413" y="1533525"/>
            <a:ext cx="5381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9" name="TextShape 2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3279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638" y="1590675"/>
            <a:ext cx="735012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2" name="CustomShape 22"/>
          <p:cNvSpPr/>
          <p:nvPr/>
        </p:nvSpPr>
        <p:spPr>
          <a:xfrm>
            <a:off x="8435975" y="2276475"/>
            <a:ext cx="1143000" cy="755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Болезни </a:t>
            </a:r>
            <a:endParaRPr sz="1200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нервной</a:t>
            </a:r>
            <a:endParaRPr sz="12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sz="12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системы</a:t>
            </a: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03" name="CustomShape 23"/>
          <p:cNvSpPr/>
          <p:nvPr/>
        </p:nvSpPr>
        <p:spPr>
          <a:xfrm>
            <a:off x="8558213" y="1333500"/>
            <a:ext cx="885825" cy="884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93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00" y="1495425"/>
            <a:ext cx="528638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Прямоугольник с одним усеченным и одним скругленным углом 7"/>
          <p:cNvSpPr/>
          <p:nvPr/>
        </p:nvSpPr>
        <p:spPr>
          <a:xfrm flipH="1" flipV="1">
            <a:off x="3175" y="3175"/>
            <a:ext cx="9575800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Shape 3"/>
          <p:cNvSpPr txBox="1"/>
          <p:nvPr/>
        </p:nvSpPr>
        <p:spPr>
          <a:xfrm>
            <a:off x="746125" y="300038"/>
            <a:ext cx="8666163" cy="542925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eaLnBrk="1" hangingPunct="1">
              <a:lnSpc>
                <a:spcPct val="90000"/>
              </a:lnSpc>
              <a:buNone/>
            </a:pPr>
            <a:r>
              <a:rPr sz="29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Показатели заболеваемости по району Митино</a:t>
            </a:r>
            <a:endParaRPr sz="29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194" name="CustomShape 20"/>
          <p:cNvSpPr/>
          <p:nvPr/>
        </p:nvSpPr>
        <p:spPr>
          <a:xfrm>
            <a:off x="10185400" y="1347788"/>
            <a:ext cx="885825" cy="884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98" name="Рисунок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500" y="1517650"/>
            <a:ext cx="568325" cy="5667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1003935" y="1057275"/>
          <a:ext cx="10616565" cy="524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0" name="CustomShape 2"/>
          <p:cNvSpPr/>
          <p:nvPr/>
        </p:nvSpPr>
        <p:spPr>
          <a:xfrm>
            <a:off x="808038" y="1870075"/>
            <a:ext cx="2706688" cy="3349625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1144588" y="2486025"/>
            <a:ext cx="1928813" cy="2465388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5"/>
          <p:cNvSpPr/>
          <p:nvPr/>
        </p:nvSpPr>
        <p:spPr>
          <a:xfrm>
            <a:off x="2495550" y="2963863"/>
            <a:ext cx="1439863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217613" y="3090863"/>
            <a:ext cx="1800225" cy="628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p>
            <a:pPr algn="ctr" eaLnBrk="1" hangingPunct="1">
              <a:lnSpc>
                <a:spcPct val="90000"/>
              </a:lnSpc>
              <a:buNone/>
            </a:pP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Число обращений </a:t>
            </a:r>
            <a:endParaRPr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за 20</a:t>
            </a:r>
            <a:r>
              <a:rPr lang="en-US" altLang="x-none"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2</a:t>
            </a:r>
            <a:r>
              <a:rPr lang="ru-RU" altLang="en-US"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1</a:t>
            </a: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 год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236" name="CustomShape 7"/>
          <p:cNvSpPr/>
          <p:nvPr/>
        </p:nvSpPr>
        <p:spPr>
          <a:xfrm>
            <a:off x="4295775" y="2963863"/>
            <a:ext cx="1439863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1984375" y="3421063"/>
            <a:ext cx="1438275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9"/>
          <p:cNvSpPr/>
          <p:nvPr/>
        </p:nvSpPr>
        <p:spPr>
          <a:xfrm>
            <a:off x="1724025" y="2073275"/>
            <a:ext cx="884238" cy="8842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825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3" y="2247900"/>
            <a:ext cx="555625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0" name="CustomShape 10"/>
          <p:cNvSpPr/>
          <p:nvPr/>
        </p:nvSpPr>
        <p:spPr>
          <a:xfrm>
            <a:off x="1582738" y="3806825"/>
            <a:ext cx="1117600" cy="473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2</a:t>
            </a:r>
            <a:r>
              <a:rPr kumimoji="0" lang="ru-RU" altLang="en-US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89</a:t>
            </a:r>
            <a:endParaRPr kumimoji="0" lang="ru-RU" altLang="en-US" sz="24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</p:txBody>
      </p:sp>
      <p:sp>
        <p:nvSpPr>
          <p:cNvPr id="241" name="CustomShape 11"/>
          <p:cNvSpPr/>
          <p:nvPr/>
        </p:nvSpPr>
        <p:spPr>
          <a:xfrm>
            <a:off x="4864100" y="1738313"/>
            <a:ext cx="4948238" cy="3960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Все обращения рассматриваются в индивидуальном порядке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В случае негативного содержания обращения, специалисты поликлиники вступают в диалог с официальным представителем пациента и детализируют проблему для ее решения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215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Roboto"/>
                <a:cs typeface="Calibri" panose="020F0502020204030204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6" name="Прямоугольник с одним усеченным и одним скругленным углом 7"/>
          <p:cNvSpPr/>
          <p:nvPr/>
        </p:nvSpPr>
        <p:spPr>
          <a:xfrm flipH="1" flipV="1">
            <a:off x="0" y="3175"/>
            <a:ext cx="9575800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Shape 3"/>
          <p:cNvSpPr txBox="1"/>
          <p:nvPr/>
        </p:nvSpPr>
        <p:spPr>
          <a:xfrm>
            <a:off x="601663" y="160338"/>
            <a:ext cx="6934200" cy="7921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eaLnBrk="1" hangingPunct="1">
              <a:buNone/>
            </a:pPr>
            <a:r>
              <a:rPr sz="24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Работа по рассмотрению жалоб и обращений граждан в районе Митино</a:t>
            </a:r>
            <a:endParaRPr sz="2400" b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pic>
        <p:nvPicPr>
          <p:cNvPr id="34830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4672013"/>
            <a:ext cx="1501775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1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288" y="3090863"/>
            <a:ext cx="2484437" cy="3681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Прямоугольник с одним усеченным и одним скругленным углом 7"/>
          <p:cNvSpPr/>
          <p:nvPr/>
        </p:nvSpPr>
        <p:spPr>
          <a:xfrm flipH="1" flipV="1">
            <a:off x="-26987" y="12700"/>
            <a:ext cx="9575800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695325" y="284163"/>
            <a:ext cx="4168775" cy="541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sz="29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Кадры 2021 года</a:t>
            </a:r>
            <a:endParaRPr sz="2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695325" y="1268413"/>
            <a:ext cx="10799763" cy="34559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60" name="Диаграмма 15"/>
          <p:cNvGraphicFramePr/>
          <p:nvPr/>
        </p:nvGraphicFramePr>
        <p:xfrm>
          <a:off x="3249360" y="1424880"/>
          <a:ext cx="3023280" cy="32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1" name="Диаграмма 18"/>
          <p:cNvGraphicFramePr/>
          <p:nvPr/>
        </p:nvGraphicFramePr>
        <p:xfrm>
          <a:off x="6032520" y="1432800"/>
          <a:ext cx="3023280" cy="32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2" name="Диаграмма 19"/>
          <p:cNvGraphicFramePr/>
          <p:nvPr/>
        </p:nvGraphicFramePr>
        <p:xfrm>
          <a:off x="8654040" y="1436760"/>
          <a:ext cx="3023280" cy="32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3" name="CustomShape 5"/>
          <p:cNvSpPr/>
          <p:nvPr/>
        </p:nvSpPr>
        <p:spPr>
          <a:xfrm>
            <a:off x="609600" y="3881438"/>
            <a:ext cx="2881313" cy="8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Укомплектованность 90,7 %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3063875" y="5253038"/>
            <a:ext cx="8856663" cy="1014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p>
            <a:pPr eaLnBrk="1" hangingPunct="1">
              <a:buNone/>
            </a:pPr>
            <a:r>
              <a:rPr sz="2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За 2021 год было принято </a:t>
            </a:r>
            <a:r>
              <a:rPr sz="20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53</a:t>
            </a:r>
            <a:r>
              <a:rPr sz="2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 человека</a:t>
            </a:r>
            <a:endParaRPr sz="2000" dirty="0">
              <a:latin typeface="Arial" panose="020B0604020202020204" pitchFamily="34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Повышение квалификации (144 часа) прошли </a:t>
            </a:r>
            <a:r>
              <a:rPr sz="20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53</a:t>
            </a:r>
            <a:r>
              <a:rPr sz="2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 человек, </a:t>
            </a:r>
            <a:endParaRPr sz="2000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НМО (18, 36, 72 часа) 248 человек.</a:t>
            </a:r>
            <a:endParaRPr sz="2000" dirty="0">
              <a:latin typeface="Arial" panose="020B0604020202020204" pitchFamily="34" charset="0"/>
            </a:endParaRPr>
          </a:p>
        </p:txBody>
      </p:sp>
      <p:pic>
        <p:nvPicPr>
          <p:cNvPr id="35851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450" y="4911725"/>
            <a:ext cx="1355725" cy="135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" name="CustomShape 7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sp>
        <p:nvSpPr>
          <p:cNvPr id="267" name="CustomShape 8"/>
          <p:cNvSpPr/>
          <p:nvPr/>
        </p:nvSpPr>
        <p:spPr>
          <a:xfrm>
            <a:off x="6051550" y="3881438"/>
            <a:ext cx="2881313" cy="8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Укомплектованность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100 %</a:t>
            </a:r>
            <a:endParaRPr kumimoji="0" lang="ru-RU" sz="1800" b="1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576955" y="1424940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880110" y="1424940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6218555" y="1424940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903335" y="1424940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1" name="CustomShape 9"/>
          <p:cNvSpPr/>
          <p:nvPr/>
        </p:nvSpPr>
        <p:spPr>
          <a:xfrm>
            <a:off x="5164138" y="1700213"/>
            <a:ext cx="2625725" cy="4656138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10"/>
          <p:cNvSpPr/>
          <p:nvPr/>
        </p:nvSpPr>
        <p:spPr>
          <a:xfrm>
            <a:off x="6186488" y="1841500"/>
            <a:ext cx="1603375" cy="11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ОТКРЫТАЯ ИНФОРМАЦИОННАЯ</a:t>
            </a: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СРЕДА</a:t>
            </a: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343" name="CustomShape 11"/>
          <p:cNvSpPr/>
          <p:nvPr/>
        </p:nvSpPr>
        <p:spPr>
          <a:xfrm>
            <a:off x="4841875" y="1462088"/>
            <a:ext cx="1262063" cy="1263650"/>
          </a:xfrm>
          <a:prstGeom prst="ellipse">
            <a:avLst/>
          </a:prstGeom>
          <a:solidFill>
            <a:srgbClr val="E4EF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869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8" y="1633538"/>
            <a:ext cx="782637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6" name="CustomShape 13"/>
          <p:cNvSpPr/>
          <p:nvPr/>
        </p:nvSpPr>
        <p:spPr>
          <a:xfrm>
            <a:off x="8497888" y="1654175"/>
            <a:ext cx="2854325" cy="4656138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14"/>
          <p:cNvSpPr/>
          <p:nvPr/>
        </p:nvSpPr>
        <p:spPr>
          <a:xfrm>
            <a:off x="9337675" y="1801813"/>
            <a:ext cx="1531938" cy="73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ПОВЫШЕНИЕ </a:t>
            </a: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ДОСТУПНОСТИ</a:t>
            </a: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МЕД. ПОМОЩИ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348" name="CustomShape 15"/>
          <p:cNvSpPr/>
          <p:nvPr/>
        </p:nvSpPr>
        <p:spPr>
          <a:xfrm>
            <a:off x="8610600" y="2770188"/>
            <a:ext cx="2541588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Возможность записи к специалистам 1-го ур. улучшилась на 1,5 </a:t>
            </a: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%</a:t>
            </a:r>
            <a:endParaRPr sz="1400" b="1" dirty="0">
              <a:solidFill>
                <a:srgbClr val="000000"/>
              </a:solidFill>
              <a:latin typeface="Roboto" pitchFamily="2" charset="0"/>
              <a:cs typeface="Roboto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Возможность записи к специалистам 2-го ур. остаётся на стабильно хорошем уровне</a:t>
            </a:r>
            <a:endParaRPr sz="14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349" name="CustomShape 16"/>
          <p:cNvSpPr/>
          <p:nvPr/>
        </p:nvSpPr>
        <p:spPr>
          <a:xfrm>
            <a:off x="7986713" y="1443038"/>
            <a:ext cx="1263650" cy="1263650"/>
          </a:xfrm>
          <a:prstGeom prst="ellipse">
            <a:avLst/>
          </a:prstGeom>
          <a:solidFill>
            <a:srgbClr val="E4EF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874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63" y="1590675"/>
            <a:ext cx="881062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1" name="CustomShape 17"/>
          <p:cNvSpPr/>
          <p:nvPr/>
        </p:nvSpPr>
        <p:spPr>
          <a:xfrm>
            <a:off x="5473700" y="2922588"/>
            <a:ext cx="2049463" cy="11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p>
            <a:pPr marL="1905" eaLnBrk="1" hangingPunct="1">
              <a:buClr>
                <a:srgbClr val="000000"/>
              </a:buClr>
              <a:buNone/>
            </a:pPr>
            <a:r>
              <a:rPr sz="14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Оперативный мониторинг работы МО с помощью системы городского видеонаблюдения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352" name="CustomShape 18"/>
          <p:cNvSpPr/>
          <p:nvPr/>
        </p:nvSpPr>
        <p:spPr>
          <a:xfrm>
            <a:off x="552450" y="1700530"/>
            <a:ext cx="4056380" cy="5019675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19"/>
          <p:cNvSpPr/>
          <p:nvPr/>
        </p:nvSpPr>
        <p:spPr>
          <a:xfrm>
            <a:off x="1776413" y="1963738"/>
            <a:ext cx="2062163" cy="522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p>
            <a:pPr eaLnBrk="1" hangingPunct="1">
              <a:buNone/>
            </a:pPr>
            <a:r>
              <a:rPr sz="1400" b="1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ОПТИМИЗАЦИЯ РАБОТЫ ПОЛИКЛИНИКИ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355" name="CustomShape 21"/>
          <p:cNvSpPr/>
          <p:nvPr/>
        </p:nvSpPr>
        <p:spPr>
          <a:xfrm>
            <a:off x="330200" y="1487488"/>
            <a:ext cx="1262063" cy="1262063"/>
          </a:xfrm>
          <a:prstGeom prst="ellipse">
            <a:avLst/>
          </a:prstGeom>
          <a:solidFill>
            <a:srgbClr val="E4EF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879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687513"/>
            <a:ext cx="835025" cy="83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sp>
        <p:nvSpPr>
          <p:cNvPr id="186" name="CustomShape 15"/>
          <p:cNvSpPr/>
          <p:nvPr/>
        </p:nvSpPr>
        <p:spPr>
          <a:xfrm>
            <a:off x="861378" y="2726055"/>
            <a:ext cx="3722688" cy="39544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Оцифровка медицинской документации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(</a:t>
            </a:r>
            <a:r>
              <a:rPr kumimoji="0" lang="ru-RU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ЛУДы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, обменные карты, форма 030-Поу, </a:t>
            </a:r>
            <a:r>
              <a:rPr kumimoji="0" lang="ru-RU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формв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 030-Д/С/У-13, выписных эпикризов)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Внедрение пакетных назначений.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Переход на ЭМК в поликлинике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Переход на ЭМК в медицинских кабинетах образоавтельных учреждений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Внедрение реестра наблюдаемых пациентов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Внедрение электронного педиатрического участка в ЕМИАС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Roboto"/>
              <a:ea typeface="DejaVu Sans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Roboto"/>
                <a:ea typeface="DejaVu Sans"/>
                <a:cs typeface="+mn-cs"/>
              </a:rPr>
              <a:t>Переход на электронные листки нетрудоспособности (ЭЛН) и полный отказ от бумажных ЛН.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Roboto"/>
              <a:ea typeface="DejaVu Sans"/>
              <a:cs typeface="+mn-cs"/>
            </a:endParaRPr>
          </a:p>
          <a:p>
            <a:pPr marL="171450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Char char="•"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Прямоугольник с одним усеченным и одним скругленным углом 7"/>
          <p:cNvSpPr/>
          <p:nvPr/>
        </p:nvSpPr>
        <p:spPr>
          <a:xfrm flipH="1" flipV="1">
            <a:off x="1588" y="-7937"/>
            <a:ext cx="9577388" cy="1054100"/>
          </a:xfrm>
          <a:prstGeom prst="snipRound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52450" y="85725"/>
            <a:ext cx="10799763" cy="876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p>
            <a:pPr eaLnBrk="1" hangingPunct="1">
              <a:lnSpc>
                <a:spcPct val="90000"/>
              </a:lnSpc>
              <a:buNone/>
            </a:pPr>
            <a:r>
              <a:rPr sz="28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Мероприятия в поликлиниках, </a:t>
            </a:r>
            <a:endParaRPr sz="2800" b="1" dirty="0">
              <a:solidFill>
                <a:schemeClr val="bg1"/>
              </a:solidFill>
              <a:latin typeface="Roboto" pitchFamily="2" charset="0"/>
              <a:cs typeface="Roboto" pitchFamily="2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b="1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реализованные в 2021 году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6884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0911">
            <a:off x="6438900" y="3808413"/>
            <a:ext cx="2435225" cy="317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6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4" name="CustomShape 20"/>
          <p:cNvSpPr/>
          <p:nvPr/>
        </p:nvSpPr>
        <p:spPr>
          <a:xfrm>
            <a:off x="2101850" y="5246688"/>
            <a:ext cx="9085263" cy="1319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90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2021 году поликлинике продолжилапсь работа,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ru-RU" alt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аправленная на недопущение распространения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COVID-19</a:t>
            </a:r>
            <a:r>
              <a:rPr kumimoji="0" lang="ru-RU" alt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В том числе,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разделение потоков пациентов</a:t>
            </a: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отдельный вход для пациентов с признаками ОРВИ, проведение термометрии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на входе в здание и обеспечение пациентов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средствами индивидуальной защиты органов дыхания и бахилами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57" name="CustomShape 22"/>
          <p:cNvSpPr/>
          <p:nvPr/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4" name="Изображение 3" descr="d174aad6-f69a-4e73-92f3-8d8626288e4b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7616190" y="1341755"/>
            <a:ext cx="2682240" cy="35350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Прямоугольник с одним усеченным и одним скругленным углом 7"/>
          <p:cNvSpPr/>
          <p:nvPr/>
        </p:nvSpPr>
        <p:spPr>
          <a:xfrm flipH="1" flipV="1">
            <a:off x="0" y="0"/>
            <a:ext cx="5024438" cy="969963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3179763"/>
            <a:ext cx="2608263" cy="366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Заголовок 1"/>
          <p:cNvSpPr txBox="1"/>
          <p:nvPr/>
        </p:nvSpPr>
        <p:spPr>
          <a:xfrm>
            <a:off x="1773238" y="182563"/>
            <a:ext cx="3719513" cy="728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COVID-19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220" descr="https://teletype.in/files/1c/82/1c82b2b4-87e9-4c6b-ac5a-001b5f3932b1.png"/>
          <p:cNvPicPr>
            <a:picLocks noChangeAspect="1" noChangeArrowheads="1"/>
          </p:cNvPicPr>
          <p:nvPr/>
        </p:nvPicPr>
        <p:blipFill rotWithShape="1">
          <a:blip r:embed="rId4" cstate="print"/>
          <a:srcRect l="23996" r="23145"/>
          <a:stretch>
            <a:fillRect/>
          </a:stretch>
        </p:blipFill>
        <p:spPr bwMode="auto">
          <a:xfrm>
            <a:off x="339453" y="550562"/>
            <a:ext cx="1093656" cy="1086266"/>
          </a:xfrm>
          <a:prstGeom prst="ellipse">
            <a:avLst/>
          </a:prstGeom>
          <a:noFill/>
        </p:spPr>
      </p:pic>
      <p:sp>
        <p:nvSpPr>
          <p:cNvPr id="17" name="Знак запрета 3"/>
          <p:cNvSpPr/>
          <p:nvPr/>
        </p:nvSpPr>
        <p:spPr>
          <a:xfrm>
            <a:off x="115888" y="300038"/>
            <a:ext cx="1541463" cy="1541463"/>
          </a:xfrm>
          <a:prstGeom prst="noSmoking">
            <a:avLst>
              <a:gd name="adj" fmla="val 992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Изображение 1" descr="PHOTO-2020-03-24-11-3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015" y="1341755"/>
            <a:ext cx="4712335" cy="353504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3643</Words>
  <Application>WPS Presentation</Application>
  <PresentationFormat>Широкоэкранный</PresentationFormat>
  <Paragraphs>221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DejaVu Sans</vt:lpstr>
      <vt:lpstr>Calibri</vt:lpstr>
      <vt:lpstr>Calibri</vt:lpstr>
      <vt:lpstr>Times New Roman</vt:lpstr>
      <vt:lpstr>Symbol</vt:lpstr>
      <vt:lpstr>Arial</vt:lpstr>
      <vt:lpstr>Calibri Light</vt:lpstr>
      <vt:lpstr>Roboto</vt:lpstr>
      <vt:lpstr>Segoe Print</vt:lpstr>
      <vt:lpstr>Roboto</vt:lpstr>
      <vt:lpstr>Microsoft YaHei</vt:lpstr>
      <vt:lpstr>Arial Unicode MS</vt:lpstr>
      <vt:lpstr>Office Theme</vt:lpstr>
      <vt:lpstr>Office Theme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Татьяна Чередни�</cp:lastModifiedBy>
  <cp:revision>367</cp:revision>
  <cp:lastPrinted>2019-03-06T13:46:00Z</cp:lastPrinted>
  <dcterms:created xsi:type="dcterms:W3CDTF">2019-02-11T07:19:00Z</dcterms:created>
  <dcterms:modified xsi:type="dcterms:W3CDTF">2022-03-10T08:34:53Z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��������������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  <property fmtid="{D5CDD505-2E9C-101B-9397-08002B2CF9AE}" pid="12" name="ICV">
    <vt:lpwstr>CAAB7CD302C8454C9318A4094B02BF98</vt:lpwstr>
  </property>
  <property fmtid="{D5CDD505-2E9C-101B-9397-08002B2CF9AE}" pid="13" name="KSOProductBuildVer">
    <vt:lpwstr>1049-11.2.0.10463</vt:lpwstr>
  </property>
</Properties>
</file>